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Constantia"/>
      <p:regular r:id="rId75"/>
      <p:bold r:id="rId76"/>
      <p:italic r:id="rId77"/>
      <p:boldItalic r:id="rId78"/>
    </p:embeddedFont>
    <p:embeddedFont>
      <p:font typeface="Century Schoolbook"/>
      <p:regular r:id="rId79"/>
      <p:bold r:id="rId80"/>
      <p:italic r:id="rId81"/>
      <p:boldItalic r:id="rId82"/>
    </p:embeddedFont>
    <p:embeddedFont>
      <p:font typeface="Old Standard TT"/>
      <p:regular r:id="rId83"/>
      <p:bold r:id="rId84"/>
      <p: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ldStandardTT-bold.fntdata"/><Relationship Id="rId83" Type="http://schemas.openxmlformats.org/officeDocument/2006/relationships/font" Target="fonts/OldStandardTT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OldStandardTT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CenturySchoolbook-bold.fntdata"/><Relationship Id="rId82" Type="http://schemas.openxmlformats.org/officeDocument/2006/relationships/font" Target="fonts/CenturySchoolbook-boldItalic.fntdata"/><Relationship Id="rId81" Type="http://schemas.openxmlformats.org/officeDocument/2006/relationships/font" Target="fonts/CenturySchoolbook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Constantia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Constantia-italic.fntdata"/><Relationship Id="rId32" Type="http://schemas.openxmlformats.org/officeDocument/2006/relationships/slide" Target="slides/slide27.xml"/><Relationship Id="rId76" Type="http://schemas.openxmlformats.org/officeDocument/2006/relationships/font" Target="fonts/Constantia-bold.fntdata"/><Relationship Id="rId35" Type="http://schemas.openxmlformats.org/officeDocument/2006/relationships/slide" Target="slides/slide30.xml"/><Relationship Id="rId79" Type="http://schemas.openxmlformats.org/officeDocument/2006/relationships/font" Target="fonts/CenturySchoolbook-regular.fntdata"/><Relationship Id="rId34" Type="http://schemas.openxmlformats.org/officeDocument/2006/relationships/slide" Target="slides/slide29.xml"/><Relationship Id="rId78" Type="http://schemas.openxmlformats.org/officeDocument/2006/relationships/font" Target="fonts/Constantia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0d53d7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0d53d7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6f859bf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6f859b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6f859bf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6f859bf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a0d53d7a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a0d53d7a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6f859b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6f859b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59501c8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59501c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59501c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59501c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59501c8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59501c8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75086a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75086a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850c171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850c17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8ffcefa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8ffcefa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a47acb0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a47acb0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79c9c8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579c9c8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850c171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850c171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579c9c8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579c9c8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579c9c8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579c9c8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579c9c8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579c9c8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79c9c8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79c9c8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8ffcefa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58ffcefa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768cea932_3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768cea93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8ffcefa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8ffcefa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58ffcefa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58ffcef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5985230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5985230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58ffcef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58ffcef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5985230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5985230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58ffcefa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58ffcefa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579c9c82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579c9c82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58ffcefa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58ffcefa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58ffcefa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58ffcefa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8ffcefa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8ffcefa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b7d32601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b7d3260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8ffcefa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8ffcef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768cea932_3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768cea93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9bf6acd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9bf6acd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68cea93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768cea93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2b7d32601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2b7d326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7665b2c52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7665b2c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2e650cb8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2e650cb8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a45cc40f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a45cc40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768cea9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768cea9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3bd2d42d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3bd2d4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768cea93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768cea93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768cea93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768cea93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68cea93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68cea93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768cea93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768cea93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768cea93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768cea93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768cea93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768cea93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768cea932_4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768cea93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768cea93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768cea93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a0d53d7a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a0d53d7a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a0d53d7a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a0d53d7a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24fcc62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24fcc62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768cea932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768cea932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a0d53d7a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a0d53d7a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a0d53d7a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a0d53d7a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a45cc40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a45cc40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a0d53d7a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a0d53d7a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a0d53d7a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a0d53d7a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768cea93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768cea93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a0d53d7ad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a0d53d7ad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a45cc40f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a45cc40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de8be8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de8be8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5b8704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5b8704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2e650cb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2e650cb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rtl="0" algn="l">
              <a:spcBef>
                <a:spcPts val="360"/>
              </a:spcBef>
              <a:spcAft>
                <a:spcPts val="0"/>
              </a:spcAft>
              <a:buSzPts val="1710"/>
              <a:buChar char="●"/>
              <a:defRPr/>
            </a:lvl1pPr>
            <a:lvl2pPr indent="-325755" lvl="1" marL="914400" rtl="0" algn="l">
              <a:spcBef>
                <a:spcPts val="1600"/>
              </a:spcBef>
              <a:spcAft>
                <a:spcPts val="0"/>
              </a:spcAft>
              <a:buSzPts val="1530"/>
              <a:buChar char="○"/>
              <a:defRPr/>
            </a:lvl2pPr>
            <a:lvl3pPr indent="-308610" lvl="2" marL="1371600" rtl="0" algn="l">
              <a:spcBef>
                <a:spcPts val="1600"/>
              </a:spcBef>
              <a:spcAft>
                <a:spcPts val="0"/>
              </a:spcAft>
              <a:buSzPts val="1260"/>
              <a:buChar char="■"/>
              <a:defRPr/>
            </a:lvl3pPr>
            <a:lvl4pPr indent="-302894" lvl="3" marL="1828800" rtl="0" algn="l">
              <a:spcBef>
                <a:spcPts val="1600"/>
              </a:spcBef>
              <a:spcAft>
                <a:spcPts val="0"/>
              </a:spcAft>
              <a:buSzPts val="1170"/>
              <a:buChar char="●"/>
              <a:defRPr/>
            </a:lvl4pPr>
            <a:lvl5pPr indent="-302895" lvl="4" marL="2286000" rtl="0" algn="l">
              <a:spcBef>
                <a:spcPts val="1600"/>
              </a:spcBef>
              <a:spcAft>
                <a:spcPts val="0"/>
              </a:spcAft>
              <a:buSzPts val="1170"/>
              <a:buChar char="○"/>
              <a:defRPr/>
            </a:lvl5pPr>
            <a:lvl6pPr indent="-320039" lvl="5" marL="2743200" rtl="0" algn="l">
              <a:spcBef>
                <a:spcPts val="16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1600"/>
              </a:spcBef>
              <a:spcAft>
                <a:spcPts val="0"/>
              </a:spcAft>
              <a:buSzPts val="144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rainder.org/2012/09/23/the-nifti-file-forma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T_SM2oPaPXPjnne8KlIJeqRvW-RObgw6/view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lit.fe.uni-lj.si/tools.php?lang=e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sergivalverde/nicMSlesions" TargetMode="External"/><Relationship Id="rId10" Type="http://schemas.openxmlformats.org/officeDocument/2006/relationships/hyperlink" Target="http://cs231n.github.io/convolutional-networks/" TargetMode="External"/><Relationship Id="rId13" Type="http://schemas.openxmlformats.org/officeDocument/2006/relationships/hyperlink" Target="https://github.com/jcreinhold/intensity-normalization/blob/master/tutorials/5min_tutorial.md" TargetMode="External"/><Relationship Id="rId12" Type="http://schemas.openxmlformats.org/officeDocument/2006/relationships/hyperlink" Target="https://www.ncbi.nlm.nih.gov/pubmed/1057192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radiologyassistant.nl/en/p4556dea65db62/multiple-sclerosis.html" TargetMode="External"/><Relationship Id="rId4" Type="http://schemas.openxmlformats.org/officeDocument/2006/relationships/hyperlink" Target="https://www.slideshare.net/mandypannu21/neurons-structure-and-nerve-impulse" TargetMode="External"/><Relationship Id="rId9" Type="http://schemas.openxmlformats.org/officeDocument/2006/relationships/hyperlink" Target="https://www.youtube.com/watch?v=yzH8ul5PSZ8" TargetMode="External"/><Relationship Id="rId5" Type="http://schemas.openxmlformats.org/officeDocument/2006/relationships/hyperlink" Target="https://www.youtube.com/watch?v=Naecv3h868c" TargetMode="External"/><Relationship Id="rId6" Type="http://schemas.openxmlformats.org/officeDocument/2006/relationships/hyperlink" Target="http://casemed.case.edu/clerkships/neurology/web%20neurorad/mri%20basics.htm" TargetMode="External"/><Relationship Id="rId7" Type="http://schemas.openxmlformats.org/officeDocument/2006/relationships/hyperlink" Target="https://en.wikipedia.org/wiki/Multiple_sclerosis" TargetMode="External"/><Relationship Id="rId8" Type="http://schemas.openxmlformats.org/officeDocument/2006/relationships/hyperlink" Target="https://www.news-medical.net/health/Myelin-Function.aspx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jpg"/><Relationship Id="rId4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2700" y="2072675"/>
            <a:ext cx="8118600" cy="13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Diagnosis of Multiple Sclerosis</a:t>
            </a:r>
            <a:r>
              <a:rPr lang="en" sz="3600"/>
              <a:t> </a:t>
            </a:r>
            <a:r>
              <a:rPr lang="en" sz="3600"/>
              <a:t>from Brain MRI</a:t>
            </a:r>
            <a:r>
              <a:rPr lang="en" sz="3600"/>
              <a:t> </a:t>
            </a:r>
            <a:r>
              <a:rPr lang="en" sz="3600"/>
              <a:t>and </a:t>
            </a:r>
            <a:r>
              <a:rPr lang="en" sz="3600"/>
              <a:t>S</a:t>
            </a:r>
            <a:r>
              <a:rPr lang="en" sz="3600"/>
              <a:t>egmentation of Lesions</a:t>
            </a:r>
            <a:endParaRPr sz="36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857500" y="3994425"/>
            <a:ext cx="2773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Suprotik Dey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Mimat Kasu</a:t>
            </a:r>
            <a:endParaRPr sz="1800"/>
          </a:p>
        </p:txBody>
      </p:sp>
      <p:sp>
        <p:nvSpPr>
          <p:cNvPr id="67" name="Google Shape;67;p14"/>
          <p:cNvSpPr txBox="1"/>
          <p:nvPr/>
        </p:nvSpPr>
        <p:spPr>
          <a:xfrm>
            <a:off x="512700" y="1175750"/>
            <a:ext cx="2067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2019 </a:t>
            </a:r>
            <a:r>
              <a:rPr b="1" lang="en"/>
              <a:t>B. Tech Project</a:t>
            </a:r>
            <a:endParaRPr b="1"/>
          </a:p>
        </p:txBody>
      </p:sp>
      <p:sp>
        <p:nvSpPr>
          <p:cNvPr id="68" name="Google Shape;68;p14"/>
          <p:cNvSpPr txBox="1"/>
          <p:nvPr/>
        </p:nvSpPr>
        <p:spPr>
          <a:xfrm>
            <a:off x="512700" y="151800"/>
            <a:ext cx="2880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Department of Information Technology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details about Nifti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71675"/>
            <a:ext cx="78342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https://brainder.org/2012/09/23/the-nifti-file-format/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62350" y="1135175"/>
            <a:ext cx="8619300" cy="22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findings in MS affected MRI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162325" y="172275"/>
            <a:ext cx="4409700" cy="4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333333"/>
                </a:solidFill>
              </a:rPr>
              <a:t>McDonald criteria for MS</a:t>
            </a:r>
            <a:endParaRPr b="1" sz="2400" u="sng"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vidence of </a:t>
            </a:r>
            <a:r>
              <a:rPr b="1"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lesions (WML)</a:t>
            </a: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disseminated in </a:t>
            </a:r>
            <a:r>
              <a:rPr b="1"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time </a:t>
            </a: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(lesions on follow up scans) and </a:t>
            </a:r>
            <a:r>
              <a:rPr b="1"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space</a:t>
            </a: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Many neurological diseases can </a:t>
            </a:r>
            <a:r>
              <a:rPr b="1"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mimic MS</a:t>
            </a: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both clinically and radiologically.</a:t>
            </a:r>
            <a:endParaRPr sz="18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Disappearance of these lesions into cerebrospinal fluid (CSF) is a better indicator of who will develop disability.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50" y="172275"/>
            <a:ext cx="4603800" cy="29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75" y="152400"/>
            <a:ext cx="7247233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6"/>
          <p:cNvCxnSpPr/>
          <p:nvPr/>
        </p:nvCxnSpPr>
        <p:spPr>
          <a:xfrm rot="10800000">
            <a:off x="4159150" y="3100875"/>
            <a:ext cx="1099200" cy="50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" name="Google Shape;140;p26"/>
          <p:cNvCxnSpPr/>
          <p:nvPr/>
        </p:nvCxnSpPr>
        <p:spPr>
          <a:xfrm>
            <a:off x="2461000" y="1435600"/>
            <a:ext cx="341100" cy="52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1" name="Google Shape;141;p26"/>
          <p:cNvCxnSpPr/>
          <p:nvPr/>
        </p:nvCxnSpPr>
        <p:spPr>
          <a:xfrm flipH="1" rot="10800000">
            <a:off x="2231325" y="3253275"/>
            <a:ext cx="633000" cy="110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2" name="Google Shape;142;p26"/>
          <p:cNvCxnSpPr/>
          <p:nvPr/>
        </p:nvCxnSpPr>
        <p:spPr>
          <a:xfrm flipH="1">
            <a:off x="3915825" y="1189500"/>
            <a:ext cx="981600" cy="65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300" y="1093525"/>
            <a:ext cx="3849200" cy="29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 title="ezgif.com-gif-to-mp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00" y="842887"/>
            <a:ext cx="4610275" cy="34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264975" y="61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White Matter Lesions</a:t>
            </a:r>
            <a:endParaRPr b="1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07700" y="1072350"/>
            <a:ext cx="8046900" cy="22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Dataset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1216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Dataset Information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734850"/>
            <a:ext cx="85206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Source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Laboratory of Imaging Technologies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Website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</a:t>
            </a: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http://lit.fe.uni-lj.si/tools.php?lang=eng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Name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</a:t>
            </a:r>
            <a:r>
              <a:rPr lang="en" u="sng">
                <a:latin typeface="Georgia"/>
                <a:ea typeface="Georgia"/>
                <a:cs typeface="Georgia"/>
                <a:sym typeface="Georgia"/>
              </a:rPr>
              <a:t>3D MR image database of Multiple Sclerosis patients with white matter lesion segmentations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2143500"/>
            <a:ext cx="8520600" cy="26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Dataset has MRI Scans of: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30 Patients - MRI Size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of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192x512x512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pixels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Brain mask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Consensus white matter lesion segmentation (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Ground Truth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Spatially co-registered and bias corrected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T1, T1KS, T2, FLAIR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images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RAW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images (Uncorrected)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Also includes details of Patients with MS type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License: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“The database is released under the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Creative-Commons Attribution (CC-BY)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license. Please cite the references below in any published work that uses this database”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208750" y="1082450"/>
            <a:ext cx="8046900" cy="22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 to </a:t>
            </a:r>
            <a:r>
              <a:rPr lang="en">
                <a:solidFill>
                  <a:srgbClr val="FFFFFF"/>
                </a:solidFill>
              </a:rPr>
              <a:t>Neural</a:t>
            </a:r>
            <a:r>
              <a:rPr lang="en">
                <a:solidFill>
                  <a:srgbClr val="FFFFFF"/>
                </a:solidFill>
              </a:rPr>
              <a:t> Networks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-network-layers.png" id="171" name="Google Shape;1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825" y="1008450"/>
            <a:ext cx="6961800" cy="3682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222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a Neural Network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an artificial neuron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0" y="419500"/>
            <a:ext cx="4222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42"/>
              </a:spcBef>
              <a:spcAft>
                <a:spcPts val="0"/>
              </a:spcAft>
              <a:buNone/>
            </a:pPr>
            <a:r>
              <a:rPr lang="en" sz="1400" u="sng">
                <a:latin typeface="Georgia"/>
                <a:ea typeface="Georgia"/>
                <a:cs typeface="Georgia"/>
                <a:sym typeface="Georgia"/>
              </a:rPr>
              <a:t>Each neuron:</a:t>
            </a:r>
            <a:endParaRPr sz="1400" u="sng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442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Has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‘m’ inputs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from previous layer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442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442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Has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‘m’ weights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to be multiplied with those inputs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perceptron_node.png"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225" y="1820575"/>
            <a:ext cx="6630149" cy="321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4641900" y="722625"/>
            <a:ext cx="44427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Has a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bias value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which is added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non-linear activation function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, which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‘triggers’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mimicking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an actual neuron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AB97"/>
            </a:gs>
            <a:gs pos="41000">
              <a:srgbClr val="01695D"/>
            </a:gs>
            <a:gs pos="100000">
              <a:srgbClr val="022622"/>
            </a:gs>
          </a:gsLst>
          <a:lin ang="10800025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4294967295" type="title"/>
          </p:nvPr>
        </p:nvSpPr>
        <p:spPr>
          <a:xfrm>
            <a:off x="567750" y="99325"/>
            <a:ext cx="80085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rgbClr val="FFFFFF"/>
                </a:solidFill>
              </a:rPr>
              <a:t>What we have covered:</a:t>
            </a:r>
            <a:endParaRPr b="1" sz="3600" u="sng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307625" y="821525"/>
            <a:ext cx="8118600" cy="4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What is MS?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General Brain MRI Information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Typical findings in MS affected MRI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Our Dataset and Approach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Neural Networks - The Basics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Algorithmic Methods in Identification and Segmentation of MS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Proposed Architecture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to Learn?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neural network contains a huge number of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parameters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(weights, biases, etc.) which make up each individual neuron.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model tries to find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exact parameter  values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which will give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correct outputs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model finds them out by training the model with several instances of the same type of input with their known output.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starts off with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random values of weights and biases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varies them until it gets close to the desired output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by calculating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, and reduce it by using an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800" y="0"/>
            <a:ext cx="6797976" cy="50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They basically decide whether a neuron should be activated or not. Whether the information that the neuron is receiving is relevant for the given information or should it be ignored.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activation function is the non linear transformation that we do over the input signal. This transformed output is then sent to the next layer of neurons as input.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800" y="2301850"/>
            <a:ext cx="5080800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200" y="1792188"/>
            <a:ext cx="2473100" cy="22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>
            <p:ph type="title"/>
          </p:nvPr>
        </p:nvSpPr>
        <p:spPr>
          <a:xfrm>
            <a:off x="6379900" y="3250223"/>
            <a:ext cx="1162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ReLU FUNCTION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36"/>
          <p:cNvSpPr txBox="1"/>
          <p:nvPr>
            <p:ph type="title"/>
          </p:nvPr>
        </p:nvSpPr>
        <p:spPr>
          <a:xfrm>
            <a:off x="179800" y="1318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Different Activation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00" y="1621663"/>
            <a:ext cx="2419400" cy="2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>
            <p:ph type="title"/>
          </p:nvPr>
        </p:nvSpPr>
        <p:spPr>
          <a:xfrm>
            <a:off x="3239351" y="3321025"/>
            <a:ext cx="931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LEAKY ReLU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00" y="1678500"/>
            <a:ext cx="2473100" cy="23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247875" y="3283875"/>
            <a:ext cx="11622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058225"/>
            <a:ext cx="85206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nstantia"/>
                <a:ea typeface="Constantia"/>
                <a:cs typeface="Constantia"/>
                <a:sym typeface="Constantia"/>
              </a:rPr>
              <a:t>At the end of the output layer, there is a Softmax function which converts all values to probabilities. </a:t>
            </a:r>
            <a:endParaRPr sz="26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 rotWithShape="1">
          <a:blip r:embed="rId3">
            <a:alphaModFix/>
          </a:blip>
          <a:srcRect b="0" l="0" r="0" t="12103"/>
          <a:stretch/>
        </p:blipFill>
        <p:spPr>
          <a:xfrm>
            <a:off x="675863" y="2045500"/>
            <a:ext cx="7792274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398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385875" y="773800"/>
            <a:ext cx="7919700" cy="4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optimize the neural network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error between the labels and the outputs from the neural network is to be found out.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simple example is mean square error :    ½ ∑(L-S)2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MSE faces trouble during backpropagation so, a good example is cross entropy:        ∑(Li * log(Si ))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 - Labels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- Outputs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147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814400"/>
            <a:ext cx="8520600" cy="4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Aim: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Reduce the error found out from the loss function.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Solution: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Find out the global minimum in the loss function.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Gradient descent: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is a method which tells how the weights must be changed for the loss to be minimum.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Types:Vanilla Gradient Descent,SGD,ADAM,etc.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003300" marR="889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update = learning_rate * gradient_of_parameters</a:t>
            </a:r>
            <a:b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parameters = parameters - update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88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weights will be updated in the direction opposite to that of gradient because gradient points in the direction of greatest increase so we use -gradient and we take a small step in the direction of -gradient.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889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88900" rtl="0" algn="l">
              <a:lnSpc>
                <a:spcPct val="2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learning rate curve" id="233" name="Google Shape;2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375" y="959025"/>
            <a:ext cx="4398325" cy="3745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/>
        </p:nvSpPr>
        <p:spPr>
          <a:xfrm>
            <a:off x="144500" y="723300"/>
            <a:ext cx="39690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is the rate at which we will be doing the gradient descent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rates can result into fast training with low rates of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rates can result into slow training with higher rates of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211900" y="116875"/>
            <a:ext cx="84678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Learning Rate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116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11700" y="729450"/>
            <a:ext cx="8520600" cy="20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On most machine learning libraries, the chain rule of differentiation is exploited to calculate the gradient descent by the optimizer.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(f(g(x))′ = f ′(g(x))*g′(x)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Thus, the individual components are fed to calculate the gradients much more efficiently by only knowing the derivatives of each individual function.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Thus, any necessity to compute complex derivatives is removed.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75" y="2740650"/>
            <a:ext cx="5360036" cy="20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208750" y="1082450"/>
            <a:ext cx="8046900" cy="22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Convolutional Neural Networks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12200" y="140925"/>
            <a:ext cx="8118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MS?</a:t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512700" y="1318575"/>
            <a:ext cx="8118600" cy="21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Multiple sclerosis (MS) is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most common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inflammatory </a:t>
            </a:r>
            <a:r>
              <a:rPr lang="en" sz="2400" u="sng">
                <a:latin typeface="Calibri"/>
                <a:ea typeface="Calibri"/>
                <a:cs typeface="Calibri"/>
                <a:sym typeface="Calibri"/>
              </a:rPr>
              <a:t>demyelinating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disease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of the central nervous system in humans,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typically of ages between 20-40 years.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Convolutions?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Regular Neural Nets don’t scale well to full images.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An image 200x200x3, would lead to input layer neurons having 200*200*3 = 120,000 weights, stacking up to huge number of parameters.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Concept of Spatial Invariance in case of images - An object may be placed anywhere in the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Local connectivity is the concept of each neural connected only to a subset of the input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67950" y="0"/>
            <a:ext cx="85689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eorgia"/>
                <a:ea typeface="Georgia"/>
                <a:cs typeface="Georgia"/>
                <a:sym typeface="Georgia"/>
              </a:rPr>
              <a:t>CONVOLUTIONS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 convolutional neural network runs a small patch through a feature set by striding few positions each time and creates a new feature map of different size and depth.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550" y="1723800"/>
            <a:ext cx="5576900" cy="31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67950" y="0"/>
            <a:ext cx="85689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eorgia"/>
                <a:ea typeface="Georgia"/>
                <a:cs typeface="Georgia"/>
                <a:sym typeface="Georgia"/>
              </a:rPr>
              <a:t>CONVOLUTIONS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75" y="647675"/>
            <a:ext cx="7283450" cy="40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CNN Layer</a:t>
            </a:r>
            <a:endParaRPr/>
          </a:p>
        </p:txBody>
      </p:sp>
      <p:pic>
        <p:nvPicPr>
          <p:cNvPr descr="conv.gif" id="271" name="Google Shape;2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38" y="689675"/>
            <a:ext cx="5758525" cy="41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450050" y="101075"/>
            <a:ext cx="37359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eorgia"/>
                <a:ea typeface="Georgia"/>
                <a:cs typeface="Georgia"/>
                <a:sym typeface="Georgia"/>
              </a:rPr>
              <a:t>CONVOLUTIONS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75" y="921878"/>
            <a:ext cx="6976576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26" y="506138"/>
            <a:ext cx="3634375" cy="41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8"/>
          <p:cNvSpPr txBox="1"/>
          <p:nvPr>
            <p:ph idx="1" type="body"/>
          </p:nvPr>
        </p:nvSpPr>
        <p:spPr>
          <a:xfrm>
            <a:off x="222050" y="63825"/>
            <a:ext cx="4866600" cy="49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eorgia"/>
                <a:ea typeface="Georgia"/>
                <a:cs typeface="Georgia"/>
                <a:sym typeface="Georgia"/>
              </a:rPr>
              <a:t>CONVOLUTIONS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Nomenclature: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Patch or Kernel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- Filter running through the image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- Layers of output of the convolution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Stride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Amount of Shift done by the Filter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Padding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Valid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No Padding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Same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Extra Border of Zeros Added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 b="24295" l="2863" r="36982" t="25681"/>
          <a:stretch/>
        </p:blipFill>
        <p:spPr>
          <a:xfrm>
            <a:off x="1051400" y="95250"/>
            <a:ext cx="7041201" cy="32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321475" y="3387250"/>
            <a:ext cx="84057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output of the convolution operation between the filter and the input image is summed with a bias term and passed through a </a:t>
            </a: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non-linear activation function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purpose of the activation function is to introduce non-linearity into our network.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335900" y="957325"/>
            <a:ext cx="3379200" cy="26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DOWNSAMPLING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To speed up the training process and reduce the amount of memory consumed by the network, we try to reduce the redundancy present in the input feature.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5" name="Google Shape;295;p50"/>
          <p:cNvPicPr preferRelativeResize="0"/>
          <p:nvPr/>
        </p:nvPicPr>
        <p:blipFill rotWithShape="1">
          <a:blip r:embed="rId3">
            <a:alphaModFix/>
          </a:blip>
          <a:srcRect b="25184" l="9117" r="49997" t="33757"/>
          <a:stretch/>
        </p:blipFill>
        <p:spPr>
          <a:xfrm>
            <a:off x="3817400" y="734125"/>
            <a:ext cx="5101525" cy="327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 rotWithShape="1">
          <a:blip r:embed="rId3">
            <a:alphaModFix/>
          </a:blip>
          <a:srcRect b="24522" l="3408" r="39976" t="27767"/>
          <a:stretch/>
        </p:blipFill>
        <p:spPr>
          <a:xfrm>
            <a:off x="371250" y="1058225"/>
            <a:ext cx="7927400" cy="3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123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FULLY-CONNECTED LAYER</a:t>
            </a:r>
            <a:endParaRPr sz="2400"/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311700" y="642950"/>
            <a:ext cx="8520600" cy="3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In the fully-connected operation of a neural network, the input representation is flattened into a feature vector and passed through a network of neurons to predict the output probabilities.</a:t>
            </a:r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25" y="1559725"/>
            <a:ext cx="8420776" cy="34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9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Physical Overview</a:t>
            </a:r>
            <a:endParaRPr b="1" u="sng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935025"/>
            <a:ext cx="4544700" cy="3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Central Nervous System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c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onsists of </a:t>
            </a:r>
            <a:r>
              <a:rPr lang="en" sz="1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neurons.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ibres called </a:t>
            </a:r>
            <a:r>
              <a:rPr lang="en" sz="1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axons 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rotected by</a:t>
            </a:r>
            <a:r>
              <a:rPr lang="en" sz="1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 myelin sheath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Sheath is composed of protein and lipids.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Multiple sclerosis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autoimmune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condition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body’s own immune cells attack this myelin sheath.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888" y="1482800"/>
            <a:ext cx="4051899" cy="217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311700" y="267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and Dropout</a:t>
            </a:r>
            <a:endParaRPr/>
          </a:p>
        </p:txBody>
      </p:sp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311700" y="970050"/>
            <a:ext cx="85206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1775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model will have a low accuracy if it is overfitting.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775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b="1"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Overfitting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 Model trying too hard to capture the data points that don’t really represent the true properties of your data.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775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One of the ways of avoiding overfitting is using cross validation - Introduction of Validation Set to know which Hyperparameter values really work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775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better regularization technique, which emerged recently, and has been very successful is dropout.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775" lvl="0" marL="27432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Dropout randomly drops out some of the nodes from the layers so that different redundant representations can be present to prevent overfitting.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6059" lvl="0" marL="27432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71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Its like taking a consensus.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775" lvl="0" marL="27432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Dropout also reduces training time.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208750" y="1082450"/>
            <a:ext cx="8046900" cy="22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Autoencoders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type="title"/>
          </p:nvPr>
        </p:nvSpPr>
        <p:spPr>
          <a:xfrm>
            <a:off x="245750" y="0"/>
            <a:ext cx="2548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Autoencoders</a:t>
            </a:r>
            <a:endParaRPr b="1"/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245750" y="695250"/>
            <a:ext cx="46434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 autoencoder is a neural network that has three parts: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An input layer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 middle(encoding) layer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 decoding layer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050" y="1135325"/>
            <a:ext cx="5678951" cy="3409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245750" y="0"/>
            <a:ext cx="2548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Autoencoders</a:t>
            </a:r>
            <a:endParaRPr b="1"/>
          </a:p>
        </p:txBody>
      </p:sp>
      <p:sp>
        <p:nvSpPr>
          <p:cNvPr id="332" name="Google Shape;332;p56"/>
          <p:cNvSpPr txBox="1"/>
          <p:nvPr>
            <p:ph idx="1" type="body"/>
          </p:nvPr>
        </p:nvSpPr>
        <p:spPr>
          <a:xfrm>
            <a:off x="557475" y="692350"/>
            <a:ext cx="3867300" cy="20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The network is trained to reconstruct target inputs where middle Layer is bottlenecked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Forces the middle layer to try to learn good representations of the inputs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Pressurises the hidden layer to learn and store enough information to regenerate back its input.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p56"/>
          <p:cNvSpPr txBox="1"/>
          <p:nvPr/>
        </p:nvSpPr>
        <p:spPr>
          <a:xfrm>
            <a:off x="5694200" y="966100"/>
            <a:ext cx="30000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Later can be retrained for objectives like: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Denoising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Segmentation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Anomaly Detection </a:t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012" y="2701750"/>
            <a:ext cx="7214075" cy="21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302250" y="436075"/>
            <a:ext cx="8539500" cy="28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Algorithms for MS Lesion Segmentation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311700" y="239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Procedure Pipeline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58"/>
          <p:cNvSpPr/>
          <p:nvPr/>
        </p:nvSpPr>
        <p:spPr>
          <a:xfrm>
            <a:off x="397050" y="1209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DiCOM/NIFTi</a:t>
            </a:r>
            <a:endParaRPr/>
          </a:p>
        </p:txBody>
      </p:sp>
      <p:sp>
        <p:nvSpPr>
          <p:cNvPr id="346" name="Google Shape;346;p58"/>
          <p:cNvSpPr/>
          <p:nvPr/>
        </p:nvSpPr>
        <p:spPr>
          <a:xfrm>
            <a:off x="2484525" y="1209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Skull Removal</a:t>
            </a:r>
            <a:endParaRPr/>
          </a:p>
        </p:txBody>
      </p:sp>
      <p:sp>
        <p:nvSpPr>
          <p:cNvPr id="347" name="Google Shape;347;p58"/>
          <p:cNvSpPr/>
          <p:nvPr/>
        </p:nvSpPr>
        <p:spPr>
          <a:xfrm>
            <a:off x="4572000" y="1209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</a:t>
            </a:r>
            <a:endParaRPr/>
          </a:p>
        </p:txBody>
      </p:sp>
      <p:sp>
        <p:nvSpPr>
          <p:cNvPr id="348" name="Google Shape;348;p58"/>
          <p:cNvSpPr/>
          <p:nvPr/>
        </p:nvSpPr>
        <p:spPr>
          <a:xfrm>
            <a:off x="4633550" y="3082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49" name="Google Shape;349;p58"/>
          <p:cNvSpPr/>
          <p:nvPr/>
        </p:nvSpPr>
        <p:spPr>
          <a:xfrm>
            <a:off x="6659475" y="1209175"/>
            <a:ext cx="15957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Standardization and correction</a:t>
            </a:r>
            <a:endParaRPr/>
          </a:p>
        </p:txBody>
      </p:sp>
      <p:sp>
        <p:nvSpPr>
          <p:cNvPr id="350" name="Google Shape;350;p58"/>
          <p:cNvSpPr/>
          <p:nvPr/>
        </p:nvSpPr>
        <p:spPr>
          <a:xfrm>
            <a:off x="6782575" y="3082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Masking</a:t>
            </a:r>
            <a:endParaRPr/>
          </a:p>
        </p:txBody>
      </p:sp>
      <p:sp>
        <p:nvSpPr>
          <p:cNvPr id="351" name="Google Shape;351;p58"/>
          <p:cNvSpPr/>
          <p:nvPr/>
        </p:nvSpPr>
        <p:spPr>
          <a:xfrm>
            <a:off x="2484525" y="3082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52" name="Google Shape;352;p58"/>
          <p:cNvSpPr/>
          <p:nvPr/>
        </p:nvSpPr>
        <p:spPr>
          <a:xfrm>
            <a:off x="397050" y="3082175"/>
            <a:ext cx="13716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Validation</a:t>
            </a:r>
            <a:endParaRPr/>
          </a:p>
        </p:txBody>
      </p:sp>
      <p:cxnSp>
        <p:nvCxnSpPr>
          <p:cNvPr id="353" name="Google Shape;353;p58"/>
          <p:cNvCxnSpPr>
            <a:stCxn id="345" idx="3"/>
            <a:endCxn id="346" idx="1"/>
          </p:cNvCxnSpPr>
          <p:nvPr/>
        </p:nvCxnSpPr>
        <p:spPr>
          <a:xfrm>
            <a:off x="1768650" y="1737025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58"/>
          <p:cNvCxnSpPr>
            <a:stCxn id="346" idx="3"/>
            <a:endCxn id="347" idx="1"/>
          </p:cNvCxnSpPr>
          <p:nvPr/>
        </p:nvCxnSpPr>
        <p:spPr>
          <a:xfrm>
            <a:off x="3856125" y="1737025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8"/>
          <p:cNvCxnSpPr>
            <a:stCxn id="347" idx="3"/>
            <a:endCxn id="349" idx="1"/>
          </p:cNvCxnSpPr>
          <p:nvPr/>
        </p:nvCxnSpPr>
        <p:spPr>
          <a:xfrm>
            <a:off x="5943600" y="1737025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8"/>
          <p:cNvCxnSpPr>
            <a:stCxn id="349" idx="2"/>
            <a:endCxn id="350" idx="0"/>
          </p:cNvCxnSpPr>
          <p:nvPr/>
        </p:nvCxnSpPr>
        <p:spPr>
          <a:xfrm>
            <a:off x="7457325" y="2264875"/>
            <a:ext cx="11100" cy="8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58"/>
          <p:cNvCxnSpPr>
            <a:stCxn id="350" idx="1"/>
            <a:endCxn id="348" idx="3"/>
          </p:cNvCxnSpPr>
          <p:nvPr/>
        </p:nvCxnSpPr>
        <p:spPr>
          <a:xfrm rot="10800000">
            <a:off x="6005275" y="3610025"/>
            <a:ext cx="7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58"/>
          <p:cNvCxnSpPr>
            <a:stCxn id="348" idx="1"/>
            <a:endCxn id="351" idx="3"/>
          </p:cNvCxnSpPr>
          <p:nvPr/>
        </p:nvCxnSpPr>
        <p:spPr>
          <a:xfrm rot="10800000">
            <a:off x="3856250" y="3610025"/>
            <a:ext cx="7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58"/>
          <p:cNvCxnSpPr>
            <a:stCxn id="351" idx="1"/>
            <a:endCxn id="352" idx="3"/>
          </p:cNvCxnSpPr>
          <p:nvPr/>
        </p:nvCxnSpPr>
        <p:spPr>
          <a:xfrm rot="10800000">
            <a:off x="1768725" y="3610025"/>
            <a:ext cx="71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239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Regular Methods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59"/>
          <p:cNvSpPr txBox="1"/>
          <p:nvPr/>
        </p:nvSpPr>
        <p:spPr>
          <a:xfrm>
            <a:off x="574225" y="1238700"/>
            <a:ext cx="74241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Traditional Methods demand Detection of Lesions by hand by Experienced Doctors, which is tiresome and inaccessible.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Regular Image Processing Methods using Thresholding fail, due to huge variation in data, and its localization nature.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2627250" y="64900"/>
            <a:ext cx="3889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Two Paths to Follow</a:t>
            </a:r>
            <a:endParaRPr u="sng"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311700" y="678100"/>
            <a:ext cx="39999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Algorithmic Lesion Segmentation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Preprocessing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Hand Coded lesion masking using Image Processing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MS Classification based on position of lesions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2" name="Google Shape;372;p60"/>
          <p:cNvSpPr txBox="1"/>
          <p:nvPr>
            <p:ph idx="2" type="body"/>
          </p:nvPr>
        </p:nvSpPr>
        <p:spPr>
          <a:xfrm>
            <a:off x="4816000" y="678100"/>
            <a:ext cx="39999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End to End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Segmentation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 and Classification using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Deep Learning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Preprocessing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End to End 3D Convolutional Neural Network Encoder-Decoder to generate Segmented MRI map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CNN to Detect if lesions imply MS.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3" name="Google Shape;3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53" y="2780903"/>
            <a:ext cx="7327692" cy="20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End to End Segmentation and Classification using Deep Learning</a:t>
            </a:r>
            <a:endParaRPr sz="4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11700" y="289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Preprocessing</a:t>
            </a:r>
            <a:endParaRPr b="1"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Step 1: Skull Stripping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Done by masking the main brain MRI with the skull mask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Algorithm for Skull Striping -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Take the complement of the Binary Skull Mask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 numpy.ma.MaskedArray.filled. This function returns the original data with Zeros filled in places where the mask is True(1).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81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Physical Overview</a:t>
            </a:r>
            <a:endParaRPr b="1" u="sng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898900"/>
            <a:ext cx="42603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solidFill>
                  <a:srgbClr val="660000"/>
                </a:solidFill>
                <a:latin typeface="Georgia"/>
                <a:ea typeface="Georgia"/>
                <a:cs typeface="Georgia"/>
                <a:sym typeface="Georgia"/>
              </a:rPr>
              <a:t>Unprotected nerves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unable to properly conduct </a:t>
            </a:r>
            <a:r>
              <a:rPr lang="en" sz="1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electrical impulses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Nerve signals delayed and distorted.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amaged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myelin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forms </a:t>
            </a:r>
            <a:r>
              <a:rPr lang="en" sz="1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hard scar tissue </a:t>
            </a:r>
            <a:r>
              <a:rPr lang="en" sz="1800" u="sng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(sclerosis)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further disrupts conduction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874" y="1065379"/>
            <a:ext cx="4260298" cy="301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311700" y="840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for Skull Stripping</a:t>
            </a:r>
            <a:endParaRPr/>
          </a:p>
        </p:txBody>
      </p:sp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" y="1314438"/>
            <a:ext cx="18002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213" y="1295388"/>
            <a:ext cx="18383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250" y="1300138"/>
            <a:ext cx="18192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3"/>
          <p:cNvSpPr txBox="1"/>
          <p:nvPr/>
        </p:nvSpPr>
        <p:spPr>
          <a:xfrm>
            <a:off x="832175" y="757425"/>
            <a:ext cx="73494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Original</a:t>
            </a:r>
            <a:r>
              <a:rPr b="1" lang="en" sz="1050"/>
              <a:t>				       </a:t>
            </a:r>
            <a:r>
              <a:rPr b="1" lang="en" sz="1200"/>
              <a:t>Skull		                                    Brain-Only</a:t>
            </a:r>
            <a:r>
              <a:rPr lang="en" sz="1050"/>
              <a:t>	</a:t>
            </a:r>
            <a:br>
              <a:rPr lang="en" sz="1050"/>
            </a:br>
            <a:endParaRPr sz="1050"/>
          </a:p>
        </p:txBody>
      </p:sp>
      <p:pic>
        <p:nvPicPr>
          <p:cNvPr id="394" name="Google Shape;394;p63"/>
          <p:cNvPicPr preferRelativeResize="0"/>
          <p:nvPr/>
        </p:nvPicPr>
        <p:blipFill rotWithShape="1">
          <a:blip r:embed="rId6">
            <a:alphaModFix/>
          </a:blip>
          <a:srcRect b="0" l="0" r="-2103" t="0"/>
          <a:stretch/>
        </p:blipFill>
        <p:spPr>
          <a:xfrm>
            <a:off x="764875" y="3076575"/>
            <a:ext cx="1551700" cy="183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7375" y="3094186"/>
            <a:ext cx="1642025" cy="19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7025" y="3057712"/>
            <a:ext cx="1551700" cy="18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idx="1" type="body"/>
          </p:nvPr>
        </p:nvSpPr>
        <p:spPr>
          <a:xfrm>
            <a:off x="311700" y="3795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Intensity Normalization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is to get same intensities for same tissue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idea is to deform histogram of the image so that they match a mean histogram.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two steps for normalization : Training and Testing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2481525"/>
            <a:ext cx="29908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311700" y="2692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Landmarks: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Schoolbook"/>
                <a:ea typeface="Century Schoolbook"/>
                <a:cs typeface="Century Schoolbook"/>
                <a:sym typeface="Century Schoolbook"/>
              </a:rPr>
              <a:t>If   x ϵ [p1,p2]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Schoolbook"/>
                <a:ea typeface="Century Schoolbook"/>
                <a:cs typeface="Century Schoolbook"/>
                <a:sym typeface="Century Schoolbook"/>
              </a:rPr>
              <a:t>then x’ = s1 + (</a:t>
            </a:r>
            <a:r>
              <a:rPr lang="en" sz="1200" u="sng">
                <a:latin typeface="Century Schoolbook"/>
                <a:ea typeface="Century Schoolbook"/>
                <a:cs typeface="Century Schoolbook"/>
                <a:sym typeface="Century Schoolbook"/>
              </a:rPr>
              <a:t>x-p1  </a:t>
            </a:r>
            <a:r>
              <a:rPr lang="en" sz="1200">
                <a:latin typeface="Century Schoolbook"/>
                <a:ea typeface="Century Schoolbook"/>
                <a:cs typeface="Century Schoolbook"/>
                <a:sym typeface="Century Schoolbook"/>
              </a:rPr>
              <a:t>) (s2-s1)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Schoolbook"/>
                <a:ea typeface="Century Schoolbook"/>
                <a:cs typeface="Century Schoolbook"/>
                <a:sym typeface="Century Schoolbook"/>
              </a:rPr>
              <a:t>(p2-p1)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Schoolbook"/>
                <a:ea typeface="Century Schoolbook"/>
                <a:cs typeface="Century Schoolbook"/>
                <a:sym typeface="Century Schoolbook"/>
              </a:rPr>
              <a:t>The mode μ is mapped to μ’ and the mean of all μ’ gives μs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Transformation: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For all the images μi is mapped to μs using two linear mappings.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Schoolbook"/>
              <a:buAutoNum type="arabicParenR"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[p1,μi] to [s1,μs]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Schoolbook"/>
              <a:buAutoNum type="arabicParenR"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[μi,p2] to [μs,s2]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The following equation is used: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T(x)= μs + (x-μi) </a:t>
            </a:r>
            <a:r>
              <a:rPr lang="en" sz="1100" u="sng">
                <a:latin typeface="Century Schoolbook"/>
                <a:ea typeface="Century Schoolbook"/>
                <a:cs typeface="Century Schoolbook"/>
                <a:sym typeface="Century Schoolbook"/>
              </a:rPr>
              <a:t>s1-μs</a:t>
            </a: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     , if m1≤ x ≤ μi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Century Schoolbook"/>
                <a:ea typeface="Century Schoolbook"/>
                <a:cs typeface="Century Schoolbook"/>
                <a:sym typeface="Century Schoolbook"/>
              </a:rPr>
              <a:t>		</a:t>
            </a: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    p1-μi 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      = μs + (x-μi) </a:t>
            </a:r>
            <a:r>
              <a:rPr lang="en" sz="1100" u="sng">
                <a:latin typeface="Century Schoolbook"/>
                <a:ea typeface="Century Schoolbook"/>
                <a:cs typeface="Century Schoolbook"/>
                <a:sym typeface="Century Schoolbook"/>
              </a:rPr>
              <a:t>s2-μs</a:t>
            </a: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      ,otherwise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		   p2-μi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25" y="1945100"/>
            <a:ext cx="2808575" cy="30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idx="1" type="body"/>
          </p:nvPr>
        </p:nvSpPr>
        <p:spPr>
          <a:xfrm>
            <a:off x="311700" y="309350"/>
            <a:ext cx="8520600" cy="4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Multiple landmarks: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have taken standard scale from patient scan 3.Also p1=1% and p2=99%.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Landmarks are </a:t>
            </a: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[1%,10%,20%,30%50%,70%,80%,85%,90%,99%]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975" y="592313"/>
            <a:ext cx="25812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with Target Characteristics</a:t>
            </a:r>
            <a:endParaRPr/>
          </a:p>
        </p:txBody>
      </p:sp>
      <p:pic>
        <p:nvPicPr>
          <p:cNvPr id="420" name="Google Shape;4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25" y="613200"/>
            <a:ext cx="2992950" cy="42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0" y="2057400"/>
            <a:ext cx="17250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Output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of Intensity Normalization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68"/>
          <p:cNvPicPr preferRelativeResize="0"/>
          <p:nvPr/>
        </p:nvPicPr>
        <p:blipFill rotWithShape="1">
          <a:blip r:embed="rId3">
            <a:alphaModFix/>
          </a:blip>
          <a:srcRect b="0" l="842" r="0" t="11902"/>
          <a:stretch/>
        </p:blipFill>
        <p:spPr>
          <a:xfrm>
            <a:off x="1808000" y="0"/>
            <a:ext cx="6068300" cy="2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8"/>
          <p:cNvPicPr preferRelativeResize="0"/>
          <p:nvPr/>
        </p:nvPicPr>
        <p:blipFill rotWithShape="1">
          <a:blip r:embed="rId4">
            <a:alphaModFix/>
          </a:blip>
          <a:srcRect b="6019" l="1741" r="1518" t="22906"/>
          <a:stretch/>
        </p:blipFill>
        <p:spPr>
          <a:xfrm>
            <a:off x="1828800" y="2571750"/>
            <a:ext cx="6047500" cy="245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208750" y="353300"/>
            <a:ext cx="8046900" cy="30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Our Model: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3D Convolutional Autoencoder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00" y="722025"/>
            <a:ext cx="8925199" cy="36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311700" y="108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Important Libraries Used</a:t>
            </a:r>
            <a:endParaRPr b="1"/>
          </a:p>
        </p:txBody>
      </p:sp>
      <p:sp>
        <p:nvSpPr>
          <p:cNvPr id="443" name="Google Shape;443;p71"/>
          <p:cNvSpPr txBox="1"/>
          <p:nvPr>
            <p:ph idx="1" type="body"/>
          </p:nvPr>
        </p:nvSpPr>
        <p:spPr>
          <a:xfrm>
            <a:off x="311700" y="777825"/>
            <a:ext cx="85206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Nibabel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a great tool in handling and formatting MRIs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Tensorflow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– a neural network library.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Keras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Enables fast experimentation with deep neural networks, it focuses on being user-friendly, modular, and extensible.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Matplotlib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Matplotlib is a Python 2D plotting library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Glob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For Path listing of Directories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Google Colab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- A free cloud service and now it supports free GPU.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Papaya Viewer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- Papaya is a JavaScript medical image viewer, supports DICOM and NIFTI formats.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Fiji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- Fiji is an open source image processing package to View MRIs.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Used</a:t>
            </a:r>
            <a:endParaRPr b="1"/>
          </a:p>
        </p:txBody>
      </p:sp>
      <p:sp>
        <p:nvSpPr>
          <p:cNvPr id="449" name="Google Shape;449;p72"/>
          <p:cNvSpPr txBox="1"/>
          <p:nvPr>
            <p:ph idx="1" type="body"/>
          </p:nvPr>
        </p:nvSpPr>
        <p:spPr>
          <a:xfrm>
            <a:off x="311700" y="1407525"/>
            <a:ext cx="85206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The Model developed has been trained on 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Google Colab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Platform. The Hardware available are: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CPU 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- 1x single core hyper threaded i.e (1 core, 2 threads) 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Xeon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Processors @2.3Ghz (No Turbo Boost) , 45MB Cache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GPU 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- 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Tesla T4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: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-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CUDA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Version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: 10.0 </a:t>
            </a: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VRAM: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15079MiB ⇌ 15GB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RAM - 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 12.6 GB Available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●"/>
            </a:pPr>
            <a:r>
              <a:rPr b="1" lang="en">
                <a:latin typeface="Century Schoolbook"/>
                <a:ea typeface="Century Schoolbook"/>
                <a:cs typeface="Century Schoolbook"/>
                <a:sym typeface="Century Schoolbook"/>
              </a:rPr>
              <a:t>HDD </a:t>
            </a: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-  320 GB Available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512700" y="1386200"/>
            <a:ext cx="8118600" cy="20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MRI Information and Formats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 txBox="1"/>
          <p:nvPr/>
        </p:nvSpPr>
        <p:spPr>
          <a:xfrm>
            <a:off x="700650" y="866375"/>
            <a:ext cx="7742700" cy="4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Take FLAIR scans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Do Skull Stripping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Do Contrast enhancing and Normalization Preprocessing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Run through multiple layers of convNets and max poolings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Constriction created to restrict irrelevant data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Pass through a Deconvolution Network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Pass through Binariser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55" name="Google Shape;455;p73"/>
          <p:cNvCxnSpPr/>
          <p:nvPr/>
        </p:nvCxnSpPr>
        <p:spPr>
          <a:xfrm>
            <a:off x="2572775" y="1834750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73"/>
          <p:cNvCxnSpPr/>
          <p:nvPr/>
        </p:nvCxnSpPr>
        <p:spPr>
          <a:xfrm>
            <a:off x="2572775" y="1215625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73"/>
          <p:cNvCxnSpPr/>
          <p:nvPr/>
        </p:nvCxnSpPr>
        <p:spPr>
          <a:xfrm>
            <a:off x="2572775" y="2356525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73"/>
          <p:cNvCxnSpPr/>
          <p:nvPr/>
        </p:nvCxnSpPr>
        <p:spPr>
          <a:xfrm>
            <a:off x="2572775" y="2918800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73"/>
          <p:cNvCxnSpPr/>
          <p:nvPr/>
        </p:nvCxnSpPr>
        <p:spPr>
          <a:xfrm>
            <a:off x="2572775" y="3456975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73"/>
          <p:cNvCxnSpPr/>
          <p:nvPr/>
        </p:nvCxnSpPr>
        <p:spPr>
          <a:xfrm>
            <a:off x="1856025" y="4019250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73"/>
          <p:cNvSpPr txBox="1"/>
          <p:nvPr/>
        </p:nvSpPr>
        <p:spPr>
          <a:xfrm>
            <a:off x="618200" y="164850"/>
            <a:ext cx="7954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Procedure for Basic Lesion Segmentation</a:t>
            </a:r>
            <a:endParaRPr b="1" sz="2400"/>
          </a:p>
        </p:txBody>
      </p:sp>
      <p:sp>
        <p:nvSpPr>
          <p:cNvPr id="462" name="Google Shape;462;p73"/>
          <p:cNvSpPr/>
          <p:nvPr/>
        </p:nvSpPr>
        <p:spPr>
          <a:xfrm>
            <a:off x="1166275" y="981225"/>
            <a:ext cx="31074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3"/>
          <p:cNvSpPr/>
          <p:nvPr/>
        </p:nvSpPr>
        <p:spPr>
          <a:xfrm>
            <a:off x="1166275" y="1533888"/>
            <a:ext cx="20895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3"/>
          <p:cNvSpPr/>
          <p:nvPr/>
        </p:nvSpPr>
        <p:spPr>
          <a:xfrm>
            <a:off x="1166275" y="2075925"/>
            <a:ext cx="58647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3"/>
          <p:cNvSpPr/>
          <p:nvPr/>
        </p:nvSpPr>
        <p:spPr>
          <a:xfrm>
            <a:off x="1166275" y="2628600"/>
            <a:ext cx="56817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3"/>
          <p:cNvSpPr/>
          <p:nvPr/>
        </p:nvSpPr>
        <p:spPr>
          <a:xfrm>
            <a:off x="1166275" y="3175950"/>
            <a:ext cx="49020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3"/>
          <p:cNvSpPr/>
          <p:nvPr/>
        </p:nvSpPr>
        <p:spPr>
          <a:xfrm>
            <a:off x="1211700" y="3723300"/>
            <a:ext cx="40473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1166275" y="4270650"/>
            <a:ext cx="2470500" cy="2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4"/>
          <p:cNvSpPr txBox="1"/>
          <p:nvPr>
            <p:ph type="title"/>
          </p:nvPr>
        </p:nvSpPr>
        <p:spPr>
          <a:xfrm>
            <a:off x="1050000" y="1945200"/>
            <a:ext cx="22479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pic>
        <p:nvPicPr>
          <p:cNvPr id="474" name="Google Shape;47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25" y="0"/>
            <a:ext cx="4716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Used</a:t>
            </a:r>
            <a:endParaRPr/>
          </a:p>
        </p:txBody>
      </p:sp>
      <p:sp>
        <p:nvSpPr>
          <p:cNvPr id="480" name="Google Shape;480;p75"/>
          <p:cNvSpPr txBox="1"/>
          <p:nvPr>
            <p:ph idx="1" type="body"/>
          </p:nvPr>
        </p:nvSpPr>
        <p:spPr>
          <a:xfrm>
            <a:off x="311700" y="1287900"/>
            <a:ext cx="8520600" cy="32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Model_input_size =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(192, 512, 512, 1)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Total_epochs =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400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Epochs_per_item =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10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Learning_rate =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0.0001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Batch_size =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1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Optimizer used: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Adam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Activation for each CNN: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ReLu</a:t>
            </a: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6"/>
          <p:cNvSpPr txBox="1"/>
          <p:nvPr>
            <p:ph type="title"/>
          </p:nvPr>
        </p:nvSpPr>
        <p:spPr>
          <a:xfrm>
            <a:off x="311700" y="15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Algorithms and Formulas</a:t>
            </a:r>
            <a:endParaRPr/>
          </a:p>
        </p:txBody>
      </p:sp>
      <p:sp>
        <p:nvSpPr>
          <p:cNvPr id="486" name="Google Shape;486;p76"/>
          <p:cNvSpPr txBox="1"/>
          <p:nvPr>
            <p:ph idx="1" type="body"/>
          </p:nvPr>
        </p:nvSpPr>
        <p:spPr>
          <a:xfrm>
            <a:off x="311700" y="764025"/>
            <a:ext cx="8520600" cy="3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Dice score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(2*number of true positives ) / (2*number of true positives + number of false positives + number of false negatives)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	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 have used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 Dice Score Loss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not a Simple MSE as Loss?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Goal Segmentation generally has very few true(one) values.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Using MSE as loss fails, since it reaches a local optimum, with output all zeros.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7" name="Google Shape;4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825" y="1504950"/>
            <a:ext cx="19431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>
            <p:ph type="title"/>
          </p:nvPr>
        </p:nvSpPr>
        <p:spPr>
          <a:xfrm>
            <a:off x="512700" y="1796525"/>
            <a:ext cx="8118600" cy="16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Result</a:t>
            </a:r>
            <a:endParaRPr sz="4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6825" cy="290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820" y="1968750"/>
            <a:ext cx="4777180" cy="317475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8"/>
          <p:cNvSpPr txBox="1"/>
          <p:nvPr/>
        </p:nvSpPr>
        <p:spPr>
          <a:xfrm>
            <a:off x="0" y="2904350"/>
            <a:ext cx="2133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Consensus</a:t>
            </a: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 Label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00" name="Google Shape;500;p78"/>
          <p:cNvSpPr txBox="1"/>
          <p:nvPr/>
        </p:nvSpPr>
        <p:spPr>
          <a:xfrm>
            <a:off x="6013050" y="1509425"/>
            <a:ext cx="313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Output By Model (Binarised)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506" name="Google Shape;506;p79"/>
          <p:cNvSpPr txBox="1"/>
          <p:nvPr>
            <p:ph idx="1" type="body"/>
          </p:nvPr>
        </p:nvSpPr>
        <p:spPr>
          <a:xfrm>
            <a:off x="311700" y="5309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entury Schoolbook"/>
              <a:buChar char="●"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Instead of giving only the flair images as input, all the 3 types of MRI can be given as input so as to get a better output.We have proposed a model for that as well. It is as follows: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Century Schoolbook"/>
              <a:buChar char="●"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Due to lack of required RAM size, we could work with a batch size of 1. A larger batch size would give better results. So we will try to train our model on a larger RAM with a greater batch size.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entury Schoolbook"/>
              <a:buChar char="●"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Once that is completed, we can build a fully automated tool and deploy it on the cloud.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entury Schoolbook"/>
              <a:buChar char="●"/>
            </a:pPr>
            <a:r>
              <a:rPr lang="en" sz="1100">
                <a:latin typeface="Century Schoolbook"/>
                <a:ea typeface="Century Schoolbook"/>
                <a:cs typeface="Century Schoolbook"/>
                <a:sym typeface="Century Schoolbook"/>
              </a:rPr>
              <a:t>We will also build a REST API to interface and call our model.  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79"/>
          <p:cNvPicPr preferRelativeResize="0"/>
          <p:nvPr/>
        </p:nvPicPr>
        <p:blipFill rotWithShape="1">
          <a:blip r:embed="rId3">
            <a:alphaModFix/>
          </a:blip>
          <a:srcRect b="11551" l="1034" r="1327" t="8397"/>
          <a:stretch/>
        </p:blipFill>
        <p:spPr>
          <a:xfrm>
            <a:off x="1442298" y="1002113"/>
            <a:ext cx="5302825" cy="2454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/>
          <p:nvPr>
            <p:ph type="title"/>
          </p:nvPr>
        </p:nvSpPr>
        <p:spPr>
          <a:xfrm>
            <a:off x="512700" y="1796525"/>
            <a:ext cx="8118600" cy="16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Lets see some code and data!</a:t>
            </a:r>
            <a:endParaRPr sz="4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18" name="Google Shape;518;p8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http://www.radiologyassistant.nl/en/p4556dea65db62/multiple-sclerosis.html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https://www.slideshare.net/mandypannu21/neurons-structure-and-nerve-impulse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https://www.youtube.com/watch?v=Naecv3h868c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http://casemed.case.edu/clerkships/neurology/web%20neurorad/mri%20basics.htm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https://en.wikipedia.org/wiki/Multiple_sclerosis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8"/>
              </a:rPr>
              <a:t>https://www.news-medical.net/health/Myelin-Function.aspx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9"/>
              </a:rPr>
              <a:t>https://www.youtube.com/watch?v=yzH8ul5PSZ8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10"/>
              </a:rPr>
              <a:t>http://cs231n.github.io/convolutional-networks/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11"/>
              </a:rPr>
              <a:t>https://github.com/sergivalverde/nicMSlesions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12"/>
              </a:rPr>
              <a:t>https://www.ncbi.nlm.nih.gov/pubmed/10571928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13"/>
              </a:rPr>
              <a:t>https://github.com/jcreinhold/intensity-normalization/blob/master/tutorials/5min_tutorial.md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through a cardboard paper-towel roll towards light at the end of it" id="523" name="Google Shape;523;p82"/>
          <p:cNvPicPr preferRelativeResize="0"/>
          <p:nvPr/>
        </p:nvPicPr>
        <p:blipFill rotWithShape="1">
          <a:blip r:embed="rId3">
            <a:alphaModFix/>
          </a:blip>
          <a:srcRect b="984" l="22872" r="19354" t="1578"/>
          <a:stretch/>
        </p:blipFill>
        <p:spPr>
          <a:xfrm>
            <a:off x="0" y="0"/>
            <a:ext cx="45763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various masculine accessories including large headphones, a bow-tie, and a wrist watch" id="524" name="Google Shape;524;p82"/>
          <p:cNvPicPr preferRelativeResize="0"/>
          <p:nvPr/>
        </p:nvPicPr>
        <p:blipFill rotWithShape="1">
          <a:blip r:embed="rId4">
            <a:alphaModFix/>
          </a:blip>
          <a:srcRect b="6840" l="37422" r="8654" t="840"/>
          <a:stretch/>
        </p:blipFill>
        <p:spPr>
          <a:xfrm>
            <a:off x="4576350" y="0"/>
            <a:ext cx="4567649" cy="5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2"/>
          <p:cNvSpPr txBox="1"/>
          <p:nvPr>
            <p:ph idx="1" type="body"/>
          </p:nvPr>
        </p:nvSpPr>
        <p:spPr>
          <a:xfrm>
            <a:off x="3400325" y="2269200"/>
            <a:ext cx="2438700" cy="605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 you</a:t>
            </a:r>
            <a:endParaRPr b="1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64975" y="61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Common Terminology</a:t>
            </a:r>
            <a:endParaRPr b="1" u="sng"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311700" y="1210625"/>
            <a:ext cx="85206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Magnetic resonance imaging (MRI)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Repetition Time (TR)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time between successive pulse sequences applied to the same slice.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Time to Echo (TE)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time between the delivery of the RF pulse and the receipt of the echo signal.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T1-weighted images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produced by short TE and TR times. (CSF dark)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T2-weighted images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are produced by longer TE and TR times. (CSF bright)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Georgia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Flair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(Fluid Attenuated Inversion Recovery) -  Similar to  T2 image except TE and TR times are very long. By doing so, abnormalities remain bright but normal CSF fluid is attenuated and made dark.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4" y="51725"/>
            <a:ext cx="6970249" cy="29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875" y="2984150"/>
            <a:ext cx="6970250" cy="21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239074" cy="48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